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58" r:id="rId1"/>
  </p:sldMasterIdLst>
  <p:sldIdLst>
    <p:sldId id="256" r:id="rId2"/>
    <p:sldId id="257" r:id="rId3"/>
    <p:sldId id="259" r:id="rId4"/>
    <p:sldId id="260" r:id="rId5"/>
    <p:sldId id="262" r:id="rId6"/>
    <p:sldId id="267"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6C6C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735" autoAdjust="0"/>
    <p:restoredTop sz="94660"/>
  </p:normalViewPr>
  <p:slideViewPr>
    <p:cSldViewPr snapToGrid="0">
      <p:cViewPr varScale="1">
        <p:scale>
          <a:sx n="67" d="100"/>
          <a:sy n="67" d="100"/>
        </p:scale>
        <p:origin x="38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4" Type="http://schemas.openxmlformats.org/officeDocument/2006/relationships/image" Target="../media/image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57DAC75-D253-4228-AF6F-4862B482B683}"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2B552048-EE00-4273-9989-AB6B2BB21258}">
      <dgm:prSet custT="1"/>
      <dgm:spPr/>
      <dgm:t>
        <a:bodyPr/>
        <a:lstStyle/>
        <a:p>
          <a:pPr>
            <a:lnSpc>
              <a:spcPct val="100000"/>
            </a:lnSpc>
          </a:pPr>
          <a:r>
            <a:rPr lang="en-US" sz="1200" b="0" dirty="0">
              <a:solidFill>
                <a:srgbClr val="C6C6C6"/>
              </a:solidFill>
            </a:rPr>
            <a:t>Aircraft accident statistics can prove a valuable source of information that allows for the setting of priorities and the monitoring of progress made by the aeronautic industry. They are being calculated for many kinds of aircraft. </a:t>
          </a:r>
        </a:p>
        <a:p>
          <a:pPr>
            <a:lnSpc>
              <a:spcPct val="100000"/>
            </a:lnSpc>
          </a:pPr>
          <a:endParaRPr lang="en-US" sz="1200" b="0" dirty="0">
            <a:solidFill>
              <a:srgbClr val="C6C6C6"/>
            </a:solidFill>
          </a:endParaRPr>
        </a:p>
        <a:p>
          <a:pPr>
            <a:lnSpc>
              <a:spcPct val="100000"/>
            </a:lnSpc>
          </a:pPr>
          <a:r>
            <a:rPr lang="en-US" sz="1200" b="0" dirty="0">
              <a:solidFill>
                <a:srgbClr val="C6C6C6"/>
              </a:solidFill>
            </a:rPr>
            <a:t>The statistics presented in this section include worldwide commercial jet planes with a maximum gross weight of over 60,000 pounds . Airplanes manufactured in the former Soviet Union (CIS) are not included.</a:t>
          </a:r>
        </a:p>
      </dgm:t>
    </dgm:pt>
    <dgm:pt modelId="{FA28CFD1-02ED-4446-9197-CE5DFA1B43A1}" type="parTrans" cxnId="{1F762F4C-EDCD-43F5-95BD-BABD3E262729}">
      <dgm:prSet/>
      <dgm:spPr/>
      <dgm:t>
        <a:bodyPr/>
        <a:lstStyle/>
        <a:p>
          <a:endParaRPr lang="en-US"/>
        </a:p>
      </dgm:t>
    </dgm:pt>
    <dgm:pt modelId="{27B50BEA-BC61-46E7-BEFC-897A61EC7DA5}" type="sibTrans" cxnId="{1F762F4C-EDCD-43F5-95BD-BABD3E262729}">
      <dgm:prSet/>
      <dgm:spPr/>
      <dgm:t>
        <a:bodyPr/>
        <a:lstStyle/>
        <a:p>
          <a:pPr>
            <a:lnSpc>
              <a:spcPct val="100000"/>
            </a:lnSpc>
          </a:pPr>
          <a:endParaRPr lang="en-US"/>
        </a:p>
      </dgm:t>
    </dgm:pt>
    <dgm:pt modelId="{C683BCA2-4D0A-4BB9-BA47-997A0E5B3909}">
      <dgm:prSet/>
      <dgm:spPr/>
      <dgm:t>
        <a:bodyPr/>
        <a:lstStyle/>
        <a:p>
          <a:pPr>
            <a:lnSpc>
              <a:spcPct val="100000"/>
            </a:lnSpc>
          </a:pPr>
          <a:r>
            <a:rPr lang="en-US" b="0" dirty="0">
              <a:solidFill>
                <a:srgbClr val="C6C6C6"/>
              </a:solidFill>
            </a:rPr>
            <a:t>Most flight-related fatalities stem from a loss of “airplane state awareness.” That is, ineffective attention management on the part of pilots who may be distracted, sleepy or in other dangerous cognitive states</a:t>
          </a:r>
        </a:p>
      </dgm:t>
    </dgm:pt>
    <dgm:pt modelId="{7BC09445-FF3B-46A0-BDEB-A2739BF86EAE}" type="parTrans" cxnId="{7F66B748-1BEF-496C-BD3A-6FC04C778BD2}">
      <dgm:prSet/>
      <dgm:spPr/>
      <dgm:t>
        <a:bodyPr/>
        <a:lstStyle/>
        <a:p>
          <a:endParaRPr lang="en-US"/>
        </a:p>
      </dgm:t>
    </dgm:pt>
    <dgm:pt modelId="{4C20A83F-BD82-4646-8366-02BC10442013}" type="sibTrans" cxnId="{7F66B748-1BEF-496C-BD3A-6FC04C778BD2}">
      <dgm:prSet/>
      <dgm:spPr/>
      <dgm:t>
        <a:bodyPr/>
        <a:lstStyle/>
        <a:p>
          <a:endParaRPr lang="en-US"/>
        </a:p>
      </dgm:t>
    </dgm:pt>
    <dgm:pt modelId="{79FF2012-C46E-436D-B28E-54031B63CAC4}" type="pres">
      <dgm:prSet presAssocID="{A57DAC75-D253-4228-AF6F-4862B482B683}" presName="root" presStyleCnt="0">
        <dgm:presLayoutVars>
          <dgm:dir/>
          <dgm:resizeHandles val="exact"/>
        </dgm:presLayoutVars>
      </dgm:prSet>
      <dgm:spPr/>
    </dgm:pt>
    <dgm:pt modelId="{99246E9D-63FB-4223-A40D-22C69A2B09A2}" type="pres">
      <dgm:prSet presAssocID="{A57DAC75-D253-4228-AF6F-4862B482B683}" presName="container" presStyleCnt="0">
        <dgm:presLayoutVars>
          <dgm:dir/>
          <dgm:resizeHandles val="exact"/>
        </dgm:presLayoutVars>
      </dgm:prSet>
      <dgm:spPr/>
    </dgm:pt>
    <dgm:pt modelId="{7A68FDCD-9917-495B-A853-8765BB7914BB}" type="pres">
      <dgm:prSet presAssocID="{2B552048-EE00-4273-9989-AB6B2BB21258}" presName="compNode" presStyleCnt="0"/>
      <dgm:spPr/>
    </dgm:pt>
    <dgm:pt modelId="{F6A8F358-C769-48F1-95CD-B2510C3287EE}" type="pres">
      <dgm:prSet presAssocID="{2B552048-EE00-4273-9989-AB6B2BB21258}" presName="iconBgRect" presStyleLbl="bgShp" presStyleIdx="0" presStyleCnt="2"/>
      <dgm:spPr/>
    </dgm:pt>
    <dgm:pt modelId="{3B187829-5601-453C-8950-21A60C059E07}" type="pres">
      <dgm:prSet presAssocID="{2B552048-EE00-4273-9989-AB6B2BB21258}"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Airplane"/>
        </a:ext>
      </dgm:extLst>
    </dgm:pt>
    <dgm:pt modelId="{15F80434-AA8A-4491-97EE-13AFEE4B7D7F}" type="pres">
      <dgm:prSet presAssocID="{2B552048-EE00-4273-9989-AB6B2BB21258}" presName="spaceRect" presStyleCnt="0"/>
      <dgm:spPr/>
    </dgm:pt>
    <dgm:pt modelId="{FD3DD008-CD0E-4FD3-B48C-1AC63454E99C}" type="pres">
      <dgm:prSet presAssocID="{2B552048-EE00-4273-9989-AB6B2BB21258}" presName="textRect" presStyleLbl="revTx" presStyleIdx="0" presStyleCnt="2">
        <dgm:presLayoutVars>
          <dgm:chMax val="1"/>
          <dgm:chPref val="1"/>
        </dgm:presLayoutVars>
      </dgm:prSet>
      <dgm:spPr/>
    </dgm:pt>
    <dgm:pt modelId="{9A62A9B4-A27E-4738-9ADC-F75E8365A41F}" type="pres">
      <dgm:prSet presAssocID="{27B50BEA-BC61-46E7-BEFC-897A61EC7DA5}" presName="sibTrans" presStyleLbl="sibTrans2D1" presStyleIdx="0" presStyleCnt="0"/>
      <dgm:spPr/>
    </dgm:pt>
    <dgm:pt modelId="{AA9D6F96-88DE-49F3-8BD8-7A6BB4BF19A4}" type="pres">
      <dgm:prSet presAssocID="{C683BCA2-4D0A-4BB9-BA47-997A0E5B3909}" presName="compNode" presStyleCnt="0"/>
      <dgm:spPr/>
    </dgm:pt>
    <dgm:pt modelId="{39BB4B79-E903-4E21-8954-600AE86A12D2}" type="pres">
      <dgm:prSet presAssocID="{C683BCA2-4D0A-4BB9-BA47-997A0E5B3909}" presName="iconBgRect" presStyleLbl="bgShp" presStyleIdx="1" presStyleCnt="2"/>
      <dgm:spPr/>
    </dgm:pt>
    <dgm:pt modelId="{8385F95F-2D7C-4066-8EBB-7EE6E393978B}" type="pres">
      <dgm:prSet presAssocID="{C683BCA2-4D0A-4BB9-BA47-997A0E5B3909}"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F8BBBEE2-BBF5-4149-A6D7-D8471F63E340}" type="pres">
      <dgm:prSet presAssocID="{C683BCA2-4D0A-4BB9-BA47-997A0E5B3909}" presName="spaceRect" presStyleCnt="0"/>
      <dgm:spPr/>
    </dgm:pt>
    <dgm:pt modelId="{1688B2CB-9C88-48FD-8269-A4D83E32F34A}" type="pres">
      <dgm:prSet presAssocID="{C683BCA2-4D0A-4BB9-BA47-997A0E5B3909}" presName="textRect" presStyleLbl="revTx" presStyleIdx="1" presStyleCnt="2">
        <dgm:presLayoutVars>
          <dgm:chMax val="1"/>
          <dgm:chPref val="1"/>
        </dgm:presLayoutVars>
      </dgm:prSet>
      <dgm:spPr/>
    </dgm:pt>
  </dgm:ptLst>
  <dgm:cxnLst>
    <dgm:cxn modelId="{110DEB0B-B946-462D-8FFA-3BF12A28524C}" type="presOf" srcId="{C683BCA2-4D0A-4BB9-BA47-997A0E5B3909}" destId="{1688B2CB-9C88-48FD-8269-A4D83E32F34A}" srcOrd="0" destOrd="0" presId="urn:microsoft.com/office/officeart/2018/2/layout/IconCircleList"/>
    <dgm:cxn modelId="{54EE4311-63B6-4E10-AD82-9EC7304729FC}" type="presOf" srcId="{2B552048-EE00-4273-9989-AB6B2BB21258}" destId="{FD3DD008-CD0E-4FD3-B48C-1AC63454E99C}" srcOrd="0" destOrd="0" presId="urn:microsoft.com/office/officeart/2018/2/layout/IconCircleList"/>
    <dgm:cxn modelId="{3D4C3931-9A90-4926-965F-E4846A452AE7}" type="presOf" srcId="{27B50BEA-BC61-46E7-BEFC-897A61EC7DA5}" destId="{9A62A9B4-A27E-4738-9ADC-F75E8365A41F}" srcOrd="0" destOrd="0" presId="urn:microsoft.com/office/officeart/2018/2/layout/IconCircleList"/>
    <dgm:cxn modelId="{7F66B748-1BEF-496C-BD3A-6FC04C778BD2}" srcId="{A57DAC75-D253-4228-AF6F-4862B482B683}" destId="{C683BCA2-4D0A-4BB9-BA47-997A0E5B3909}" srcOrd="1" destOrd="0" parTransId="{7BC09445-FF3B-46A0-BDEB-A2739BF86EAE}" sibTransId="{4C20A83F-BD82-4646-8366-02BC10442013}"/>
    <dgm:cxn modelId="{1F762F4C-EDCD-43F5-95BD-BABD3E262729}" srcId="{A57DAC75-D253-4228-AF6F-4862B482B683}" destId="{2B552048-EE00-4273-9989-AB6B2BB21258}" srcOrd="0" destOrd="0" parTransId="{FA28CFD1-02ED-4446-9197-CE5DFA1B43A1}" sibTransId="{27B50BEA-BC61-46E7-BEFC-897A61EC7DA5}"/>
    <dgm:cxn modelId="{51E478A8-9806-4D3D-AF57-C1D7197F4D15}" type="presOf" srcId="{A57DAC75-D253-4228-AF6F-4862B482B683}" destId="{79FF2012-C46E-436D-B28E-54031B63CAC4}" srcOrd="0" destOrd="0" presId="urn:microsoft.com/office/officeart/2018/2/layout/IconCircleList"/>
    <dgm:cxn modelId="{15C79B52-D9D3-49D5-8AA8-5BEECE3D0131}" type="presParOf" srcId="{79FF2012-C46E-436D-B28E-54031B63CAC4}" destId="{99246E9D-63FB-4223-A40D-22C69A2B09A2}" srcOrd="0" destOrd="0" presId="urn:microsoft.com/office/officeart/2018/2/layout/IconCircleList"/>
    <dgm:cxn modelId="{274D283D-A1FE-4744-8F90-7D2060D1877B}" type="presParOf" srcId="{99246E9D-63FB-4223-A40D-22C69A2B09A2}" destId="{7A68FDCD-9917-495B-A853-8765BB7914BB}" srcOrd="0" destOrd="0" presId="urn:microsoft.com/office/officeart/2018/2/layout/IconCircleList"/>
    <dgm:cxn modelId="{88918AA9-FCC7-4DD1-96F9-9FC07F02F107}" type="presParOf" srcId="{7A68FDCD-9917-495B-A853-8765BB7914BB}" destId="{F6A8F358-C769-48F1-95CD-B2510C3287EE}" srcOrd="0" destOrd="0" presId="urn:microsoft.com/office/officeart/2018/2/layout/IconCircleList"/>
    <dgm:cxn modelId="{A1D76C84-1824-4247-A9FB-A1B194B0E5ED}" type="presParOf" srcId="{7A68FDCD-9917-495B-A853-8765BB7914BB}" destId="{3B187829-5601-453C-8950-21A60C059E07}" srcOrd="1" destOrd="0" presId="urn:microsoft.com/office/officeart/2018/2/layout/IconCircleList"/>
    <dgm:cxn modelId="{E84C035F-F6C9-4B8A-A9CF-A7CE15FACC27}" type="presParOf" srcId="{7A68FDCD-9917-495B-A853-8765BB7914BB}" destId="{15F80434-AA8A-4491-97EE-13AFEE4B7D7F}" srcOrd="2" destOrd="0" presId="urn:microsoft.com/office/officeart/2018/2/layout/IconCircleList"/>
    <dgm:cxn modelId="{8D7DF3DD-6967-4449-8B0C-59D698BADB61}" type="presParOf" srcId="{7A68FDCD-9917-495B-A853-8765BB7914BB}" destId="{FD3DD008-CD0E-4FD3-B48C-1AC63454E99C}" srcOrd="3" destOrd="0" presId="urn:microsoft.com/office/officeart/2018/2/layout/IconCircleList"/>
    <dgm:cxn modelId="{65F8CB56-351F-4FAF-83D2-0CD79A41AC67}" type="presParOf" srcId="{99246E9D-63FB-4223-A40D-22C69A2B09A2}" destId="{9A62A9B4-A27E-4738-9ADC-F75E8365A41F}" srcOrd="1" destOrd="0" presId="urn:microsoft.com/office/officeart/2018/2/layout/IconCircleList"/>
    <dgm:cxn modelId="{32E06C1A-DCD7-4528-94D5-4671D9C4628E}" type="presParOf" srcId="{99246E9D-63FB-4223-A40D-22C69A2B09A2}" destId="{AA9D6F96-88DE-49F3-8BD8-7A6BB4BF19A4}" srcOrd="2" destOrd="0" presId="urn:microsoft.com/office/officeart/2018/2/layout/IconCircleList"/>
    <dgm:cxn modelId="{C05CD5F2-AC39-4967-ACF8-3AD0A6610175}" type="presParOf" srcId="{AA9D6F96-88DE-49F3-8BD8-7A6BB4BF19A4}" destId="{39BB4B79-E903-4E21-8954-600AE86A12D2}" srcOrd="0" destOrd="0" presId="urn:microsoft.com/office/officeart/2018/2/layout/IconCircleList"/>
    <dgm:cxn modelId="{F6E9E157-1228-455E-93E9-B44DFE8B67E5}" type="presParOf" srcId="{AA9D6F96-88DE-49F3-8BD8-7A6BB4BF19A4}" destId="{8385F95F-2D7C-4066-8EBB-7EE6E393978B}" srcOrd="1" destOrd="0" presId="urn:microsoft.com/office/officeart/2018/2/layout/IconCircleList"/>
    <dgm:cxn modelId="{147A34ED-69A4-4B87-B5A0-C96F0197DF84}" type="presParOf" srcId="{AA9D6F96-88DE-49F3-8BD8-7A6BB4BF19A4}" destId="{F8BBBEE2-BBF5-4149-A6D7-D8471F63E340}" srcOrd="2" destOrd="0" presId="urn:microsoft.com/office/officeart/2018/2/layout/IconCircleList"/>
    <dgm:cxn modelId="{C8975A06-750F-452E-87F0-7392DFCA06BB}" type="presParOf" srcId="{AA9D6F96-88DE-49F3-8BD8-7A6BB4BF19A4}" destId="{1688B2CB-9C88-48FD-8269-A4D83E32F34A}" srcOrd="3" destOrd="0" presId="urn:microsoft.com/office/officeart/2018/2/layout/IconCircle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A8F358-C769-48F1-95CD-B2510C3287EE}">
      <dsp:nvSpPr>
        <dsp:cNvPr id="0" name=""/>
        <dsp:cNvSpPr/>
      </dsp:nvSpPr>
      <dsp:spPr>
        <a:xfrm>
          <a:off x="108989" y="1052430"/>
          <a:ext cx="1282575" cy="1282575"/>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B187829-5601-453C-8950-21A60C059E07}">
      <dsp:nvSpPr>
        <dsp:cNvPr id="0" name=""/>
        <dsp:cNvSpPr/>
      </dsp:nvSpPr>
      <dsp:spPr>
        <a:xfrm>
          <a:off x="378329" y="1321771"/>
          <a:ext cx="743893" cy="74389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D3DD008-CD0E-4FD3-B48C-1AC63454E99C}">
      <dsp:nvSpPr>
        <dsp:cNvPr id="0" name=""/>
        <dsp:cNvSpPr/>
      </dsp:nvSpPr>
      <dsp:spPr>
        <a:xfrm>
          <a:off x="1666401" y="1052430"/>
          <a:ext cx="3023212" cy="1282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33400">
            <a:lnSpc>
              <a:spcPct val="100000"/>
            </a:lnSpc>
            <a:spcBef>
              <a:spcPct val="0"/>
            </a:spcBef>
            <a:spcAft>
              <a:spcPct val="35000"/>
            </a:spcAft>
            <a:buNone/>
          </a:pPr>
          <a:r>
            <a:rPr lang="en-US" sz="1200" b="0" kern="1200" dirty="0">
              <a:solidFill>
                <a:srgbClr val="C6C6C6"/>
              </a:solidFill>
            </a:rPr>
            <a:t>Aircraft accident statistics can prove a valuable source of information that allows for the setting of priorities and the monitoring of progress made by the aeronautic industry. They are being calculated for many kinds of aircraft. </a:t>
          </a:r>
        </a:p>
        <a:p>
          <a:pPr marL="0" lvl="0" indent="0" algn="l" defTabSz="533400">
            <a:lnSpc>
              <a:spcPct val="100000"/>
            </a:lnSpc>
            <a:spcBef>
              <a:spcPct val="0"/>
            </a:spcBef>
            <a:spcAft>
              <a:spcPct val="35000"/>
            </a:spcAft>
            <a:buNone/>
          </a:pPr>
          <a:endParaRPr lang="en-US" sz="1200" b="0" kern="1200" dirty="0">
            <a:solidFill>
              <a:srgbClr val="C6C6C6"/>
            </a:solidFill>
          </a:endParaRPr>
        </a:p>
        <a:p>
          <a:pPr marL="0" lvl="0" indent="0" algn="l" defTabSz="533400">
            <a:lnSpc>
              <a:spcPct val="100000"/>
            </a:lnSpc>
            <a:spcBef>
              <a:spcPct val="0"/>
            </a:spcBef>
            <a:spcAft>
              <a:spcPct val="35000"/>
            </a:spcAft>
            <a:buNone/>
          </a:pPr>
          <a:r>
            <a:rPr lang="en-US" sz="1200" b="0" kern="1200" dirty="0">
              <a:solidFill>
                <a:srgbClr val="C6C6C6"/>
              </a:solidFill>
            </a:rPr>
            <a:t>The statistics presented in this section include worldwide commercial jet planes with a maximum gross weight of over 60,000 pounds . Airplanes manufactured in the former Soviet Union (CIS) are not included.</a:t>
          </a:r>
        </a:p>
      </dsp:txBody>
      <dsp:txXfrm>
        <a:off x="1666401" y="1052430"/>
        <a:ext cx="3023212" cy="1282575"/>
      </dsp:txXfrm>
    </dsp:sp>
    <dsp:sp modelId="{39BB4B79-E903-4E21-8954-600AE86A12D2}">
      <dsp:nvSpPr>
        <dsp:cNvPr id="0" name=""/>
        <dsp:cNvSpPr/>
      </dsp:nvSpPr>
      <dsp:spPr>
        <a:xfrm>
          <a:off x="5216385" y="1052430"/>
          <a:ext cx="1282575" cy="1282575"/>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385F95F-2D7C-4066-8EBB-7EE6E393978B}">
      <dsp:nvSpPr>
        <dsp:cNvPr id="0" name=""/>
        <dsp:cNvSpPr/>
      </dsp:nvSpPr>
      <dsp:spPr>
        <a:xfrm>
          <a:off x="5485726" y="1321771"/>
          <a:ext cx="743893" cy="74389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1688B2CB-9C88-48FD-8269-A4D83E32F34A}">
      <dsp:nvSpPr>
        <dsp:cNvPr id="0" name=""/>
        <dsp:cNvSpPr/>
      </dsp:nvSpPr>
      <dsp:spPr>
        <a:xfrm>
          <a:off x="6773798" y="1052430"/>
          <a:ext cx="3023212" cy="1282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100000"/>
            </a:lnSpc>
            <a:spcBef>
              <a:spcPct val="0"/>
            </a:spcBef>
            <a:spcAft>
              <a:spcPct val="35000"/>
            </a:spcAft>
            <a:buNone/>
          </a:pPr>
          <a:r>
            <a:rPr lang="en-US" sz="1300" b="0" kern="1200" dirty="0">
              <a:solidFill>
                <a:srgbClr val="C6C6C6"/>
              </a:solidFill>
            </a:rPr>
            <a:t>Most flight-related fatalities stem from a loss of “airplane state awareness.” That is, ineffective attention management on the part of pilots who may be distracted, sleepy or in other dangerous cognitive states</a:t>
          </a:r>
        </a:p>
      </dsp:txBody>
      <dsp:txXfrm>
        <a:off x="6773798" y="1052430"/>
        <a:ext cx="3023212" cy="1282575"/>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png>
</file>

<file path=ppt/media/image2.png>
</file>

<file path=ppt/media/image3.svg>
</file>

<file path=ppt/media/image4.png>
</file>

<file path=ppt/media/image5.svg>
</file>

<file path=ppt/media/image6.png>
</file>

<file path=ppt/media/image7.sv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и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uk-UA"/>
              <a:t>Клацніть, щоб редагувати стиль зразка заголовка</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uk-UA"/>
              <a:t>Клацніть, щоб редагувати стиль зразка підзаголовка</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602924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 фотографія з підписом">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uk-UA"/>
              <a:t>Клацніть, щоб редагувати стиль зразка заголовка</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uk-UA"/>
              <a:t>Клацніть піктограму, щоб додати зображення</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uk-UA"/>
              <a:t>Відредагуйте стиль зразка тексту</a:t>
            </a:r>
          </a:p>
        </p:txBody>
      </p:sp>
      <p:sp>
        <p:nvSpPr>
          <p:cNvPr id="5" name="Date Placeholder 4"/>
          <p:cNvSpPr>
            <a:spLocks noGrp="1"/>
          </p:cNvSpPr>
          <p:nvPr>
            <p:ph type="dt" sz="half" idx="10"/>
          </p:nvPr>
        </p:nvSpPr>
        <p:spPr/>
        <p:txBody>
          <a:bodyPr/>
          <a:lstStyle/>
          <a:p>
            <a:fld id="{B61BEF0D-F0BB-DE4B-95CE-6DB70DBA9567}" type="datetimeFigureOut">
              <a:rPr lang="en-US" smtClean="0"/>
              <a:pPr/>
              <a:t>1/22/2019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664714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Назва та підпис">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uk-UA"/>
              <a:t>Клацніть, щоб редагувати стиль зразка заголовка</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uk-UA"/>
              <a:t>Відредагуйте стиль зразка тексту</a:t>
            </a:r>
          </a:p>
        </p:txBody>
      </p:sp>
      <p:sp>
        <p:nvSpPr>
          <p:cNvPr id="4" name="Date Placeholder 3"/>
          <p:cNvSpPr>
            <a:spLocks noGrp="1"/>
          </p:cNvSpPr>
          <p:nvPr>
            <p:ph type="dt" sz="half" idx="10"/>
          </p:nvPr>
        </p:nvSpPr>
        <p:spPr/>
        <p:txBody>
          <a:bodyPr/>
          <a:lstStyle/>
          <a:p>
            <a:fld id="{B61BEF0D-F0BB-DE4B-95CE-6DB70DBA9567}" type="datetimeFigureOut">
              <a:rPr lang="en-US" smtClean="0"/>
              <a:pPr/>
              <a:t>1/22/2019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058405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з підписом">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uk-UA"/>
              <a:t>Клацніть, щоб редагувати стиль зразка заголовка</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uk-UA"/>
              <a:t>Відредагуйте стиль зразка тексту</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uk-UA"/>
              <a:t>Відредагуйте стиль зразка тексту</a:t>
            </a:r>
          </a:p>
        </p:txBody>
      </p:sp>
      <p:sp>
        <p:nvSpPr>
          <p:cNvPr id="4" name="Date Placeholder 3"/>
          <p:cNvSpPr>
            <a:spLocks noGrp="1"/>
          </p:cNvSpPr>
          <p:nvPr>
            <p:ph type="dt" sz="half" idx="10"/>
          </p:nvPr>
        </p:nvSpPr>
        <p:spPr/>
        <p:txBody>
          <a:bodyPr/>
          <a:lstStyle/>
          <a:p>
            <a:fld id="{B61BEF0D-F0BB-DE4B-95CE-6DB70DBA9567}" type="datetimeFigureOut">
              <a:rPr lang="en-US" smtClean="0"/>
              <a:pPr/>
              <a:t>1/22/2019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443762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ка назви">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uk-UA"/>
              <a:t>Клацніть, щоб редагувати стиль зразка заголовка</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uk-UA"/>
              <a:t>Відредагуйте стиль зразка тексту</a:t>
            </a:r>
          </a:p>
        </p:txBody>
      </p:sp>
      <p:sp>
        <p:nvSpPr>
          <p:cNvPr id="4" name="Date Placeholder 3"/>
          <p:cNvSpPr>
            <a:spLocks noGrp="1"/>
          </p:cNvSpPr>
          <p:nvPr>
            <p:ph type="dt" sz="half" idx="10"/>
          </p:nvPr>
        </p:nvSpPr>
        <p:spPr/>
        <p:txBody>
          <a:bodyPr/>
          <a:lstStyle/>
          <a:p>
            <a:fld id="{B61BEF0D-F0BB-DE4B-95CE-6DB70DBA9567}" type="datetimeFigureOut">
              <a:rPr lang="en-US" smtClean="0"/>
              <a:pPr/>
              <a:t>1/22/2019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135425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Картка назви цитати">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uk-UA"/>
              <a:t>Клацніть, щоб редагувати стиль зразка заголовка</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uk-UA"/>
              <a:t>Відредагуйте стиль зразка тексту</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uk-UA"/>
              <a:t>Відредагуйте стиль зразка тексту</a:t>
            </a:r>
          </a:p>
        </p:txBody>
      </p:sp>
      <p:sp>
        <p:nvSpPr>
          <p:cNvPr id="4" name="Date Placeholder 3"/>
          <p:cNvSpPr>
            <a:spLocks noGrp="1"/>
          </p:cNvSpPr>
          <p:nvPr>
            <p:ph type="dt" sz="half" idx="10"/>
          </p:nvPr>
        </p:nvSpPr>
        <p:spPr/>
        <p:txBody>
          <a:bodyPr/>
          <a:lstStyle/>
          <a:p>
            <a:fld id="{B61BEF0D-F0BB-DE4B-95CE-6DB70DBA9567}" type="datetimeFigureOut">
              <a:rPr lang="en-US" smtClean="0"/>
              <a:pPr/>
              <a:t>1/22/2019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026495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Істина/хибність">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uk-UA"/>
              <a:t>Клацніть, щоб редагувати стиль зразка заголовка</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uk-UA"/>
              <a:t>Відредагуйте стиль зразка тексту</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uk-UA"/>
              <a:t>Відредагуйте стиль зразка тексту</a:t>
            </a:r>
          </a:p>
        </p:txBody>
      </p:sp>
      <p:sp>
        <p:nvSpPr>
          <p:cNvPr id="4" name="Date Placeholder 3"/>
          <p:cNvSpPr>
            <a:spLocks noGrp="1"/>
          </p:cNvSpPr>
          <p:nvPr>
            <p:ph type="dt" sz="half" idx="10"/>
          </p:nvPr>
        </p:nvSpPr>
        <p:spPr/>
        <p:txBody>
          <a:bodyPr/>
          <a:lstStyle/>
          <a:p>
            <a:fld id="{B61BEF0D-F0BB-DE4B-95CE-6DB70DBA9567}" type="datetimeFigureOut">
              <a:rPr lang="en-US" smtClean="0"/>
              <a:pPr/>
              <a:t>1/22/2019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882959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і вертикальний текст">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uk-UA"/>
              <a:t>Клацніть, щоб редагувати стиль зразка заголовка</a:t>
            </a:r>
            <a:endParaRPr lang="en-US" dirty="0"/>
          </a:p>
        </p:txBody>
      </p:sp>
      <p:sp>
        <p:nvSpPr>
          <p:cNvPr id="3" name="Vertical Text Placeholder 2"/>
          <p:cNvSpPr>
            <a:spLocks noGrp="1"/>
          </p:cNvSpPr>
          <p:nvPr>
            <p:ph type="body" orient="vert" idx="1"/>
          </p:nvPr>
        </p:nvSpPr>
        <p:spPr/>
        <p:txBody>
          <a:bodyPr vert="eaVert" anchor="t"/>
          <a:lstStyle/>
          <a:p>
            <a:pPr lvl="0"/>
            <a:r>
              <a:rPr lang="uk-UA"/>
              <a:t>Відредагуйте стиль зразка тексту</a:t>
            </a:r>
          </a:p>
          <a:p>
            <a:pPr lvl="1"/>
            <a:r>
              <a:rPr lang="uk-UA"/>
              <a:t>Другий рівень</a:t>
            </a:r>
          </a:p>
          <a:p>
            <a:pPr lvl="2"/>
            <a:r>
              <a:rPr lang="uk-UA"/>
              <a:t>Третій рівень</a:t>
            </a:r>
          </a:p>
          <a:p>
            <a:pPr lvl="3"/>
            <a:r>
              <a:rPr lang="uk-UA"/>
              <a:t>Четвертий рівень</a:t>
            </a:r>
          </a:p>
          <a:p>
            <a:pPr lvl="4"/>
            <a:r>
              <a:rPr lang="uk-UA"/>
              <a:t>П’ятий рівень</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486313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ий заголовок і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uk-UA"/>
              <a:t>Клацніть, щоб редагувати стиль зразка заголовка</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uk-UA"/>
              <a:t>Відредагуйте стиль зразка тексту</a:t>
            </a:r>
          </a:p>
          <a:p>
            <a:pPr lvl="1"/>
            <a:r>
              <a:rPr lang="uk-UA"/>
              <a:t>Другий рівень</a:t>
            </a:r>
          </a:p>
          <a:p>
            <a:pPr lvl="2"/>
            <a:r>
              <a:rPr lang="uk-UA"/>
              <a:t>Третій рівень</a:t>
            </a:r>
          </a:p>
          <a:p>
            <a:pPr lvl="3"/>
            <a:r>
              <a:rPr lang="uk-UA"/>
              <a:t>Четвертий рівень</a:t>
            </a:r>
          </a:p>
          <a:p>
            <a:pPr lvl="4"/>
            <a:r>
              <a:rPr lang="uk-UA"/>
              <a:t>П’ятий рівень</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371388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Назва та вмі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uk-UA"/>
              <a:t>Клацніть, щоб редагувати стиль зразка заголовка</a:t>
            </a:r>
            <a:endParaRPr lang="en-US" dirty="0"/>
          </a:p>
        </p:txBody>
      </p:sp>
      <p:sp>
        <p:nvSpPr>
          <p:cNvPr id="3" name="Content Placeholder 2"/>
          <p:cNvSpPr>
            <a:spLocks noGrp="1"/>
          </p:cNvSpPr>
          <p:nvPr>
            <p:ph idx="1"/>
          </p:nvPr>
        </p:nvSpPr>
        <p:spPr/>
        <p:txBody>
          <a:bodyPr anchor="ctr"/>
          <a:lstStyle/>
          <a:p>
            <a:pPr lvl="0"/>
            <a:r>
              <a:rPr lang="uk-UA"/>
              <a:t>Відредагуйте стиль зразка тексту</a:t>
            </a:r>
          </a:p>
          <a:p>
            <a:pPr lvl="1"/>
            <a:r>
              <a:rPr lang="uk-UA"/>
              <a:t>Другий рівень</a:t>
            </a:r>
          </a:p>
          <a:p>
            <a:pPr lvl="2"/>
            <a:r>
              <a:rPr lang="uk-UA"/>
              <a:t>Третій рівень</a:t>
            </a:r>
          </a:p>
          <a:p>
            <a:pPr lvl="3"/>
            <a:r>
              <a:rPr lang="uk-UA"/>
              <a:t>Четвертий рівень</a:t>
            </a:r>
          </a:p>
          <a:p>
            <a:pPr lvl="4"/>
            <a:r>
              <a:rPr lang="uk-UA"/>
              <a:t>П’ятий рівень</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492541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Назва розділу">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uk-UA"/>
              <a:t>Клацніть, щоб редагувати стиль зразка заголовка</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uk-UA"/>
              <a:t>Відредагуйте стиль зразка тексту</a:t>
            </a:r>
          </a:p>
        </p:txBody>
      </p:sp>
      <p:sp>
        <p:nvSpPr>
          <p:cNvPr id="4" name="Date Placeholder 3"/>
          <p:cNvSpPr>
            <a:spLocks noGrp="1"/>
          </p:cNvSpPr>
          <p:nvPr>
            <p:ph type="dt" sz="half" idx="10"/>
          </p:nvPr>
        </p:nvSpPr>
        <p:spPr/>
        <p:txBody>
          <a:bodyPr/>
          <a:lstStyle/>
          <a:p>
            <a:fld id="{B61BEF0D-F0BB-DE4B-95CE-6DB70DBA9567}" type="datetimeFigureOut">
              <a:rPr lang="en-US" smtClean="0"/>
              <a:pPr/>
              <a:t>1/22/2019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50865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єкт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uk-UA"/>
              <a:t>Клацніть, щоб редагувати стиль зразка заголовка</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uk-UA"/>
              <a:t>Відредагуйте стиль зразка тексту</a:t>
            </a:r>
          </a:p>
          <a:p>
            <a:pPr lvl="1"/>
            <a:r>
              <a:rPr lang="uk-UA"/>
              <a:t>Другий рівень</a:t>
            </a:r>
          </a:p>
          <a:p>
            <a:pPr lvl="2"/>
            <a:r>
              <a:rPr lang="uk-UA"/>
              <a:t>Третій рівень</a:t>
            </a:r>
          </a:p>
          <a:p>
            <a:pPr lvl="3"/>
            <a:r>
              <a:rPr lang="uk-UA"/>
              <a:t>Четвертий рівень</a:t>
            </a:r>
          </a:p>
          <a:p>
            <a:pPr lvl="4"/>
            <a:r>
              <a:rPr lang="uk-UA"/>
              <a:t>П’ятий рівень</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uk-UA"/>
              <a:t>Відредагуйте стиль зразка тексту</a:t>
            </a:r>
          </a:p>
          <a:p>
            <a:pPr lvl="1"/>
            <a:r>
              <a:rPr lang="uk-UA"/>
              <a:t>Другий рівень</a:t>
            </a:r>
          </a:p>
          <a:p>
            <a:pPr lvl="2"/>
            <a:r>
              <a:rPr lang="uk-UA"/>
              <a:t>Третій рівень</a:t>
            </a:r>
          </a:p>
          <a:p>
            <a:pPr lvl="3"/>
            <a:r>
              <a:rPr lang="uk-UA"/>
              <a:t>Четвертий рівень</a:t>
            </a:r>
          </a:p>
          <a:p>
            <a:pPr lvl="4"/>
            <a:r>
              <a:rPr lang="uk-UA"/>
              <a:t>П’ятий рівень</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298290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Порівняння">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uk-UA"/>
              <a:t>Клацніть, щоб редагувати стиль зразка заголовка</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uk-UA"/>
              <a:t>Відредагуйте стиль зразка тексту</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uk-UA"/>
              <a:t>Відредагуйте стиль зразка тексту</a:t>
            </a:r>
          </a:p>
          <a:p>
            <a:pPr lvl="1"/>
            <a:r>
              <a:rPr lang="uk-UA"/>
              <a:t>Другий рівень</a:t>
            </a:r>
          </a:p>
          <a:p>
            <a:pPr lvl="2"/>
            <a:r>
              <a:rPr lang="uk-UA"/>
              <a:t>Третій рівень</a:t>
            </a:r>
          </a:p>
          <a:p>
            <a:pPr lvl="3"/>
            <a:r>
              <a:rPr lang="uk-UA"/>
              <a:t>Четвертий рівень</a:t>
            </a:r>
          </a:p>
          <a:p>
            <a:pPr lvl="4"/>
            <a:r>
              <a:rPr lang="uk-UA"/>
              <a:t>П’ятий рівень</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uk-UA"/>
              <a:t>Відредагуйте стиль зразка тексту</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uk-UA"/>
              <a:t>Відредагуйте стиль зразка тексту</a:t>
            </a:r>
          </a:p>
          <a:p>
            <a:pPr lvl="1"/>
            <a:r>
              <a:rPr lang="uk-UA"/>
              <a:t>Другий рівень</a:t>
            </a:r>
          </a:p>
          <a:p>
            <a:pPr lvl="2"/>
            <a:r>
              <a:rPr lang="uk-UA"/>
              <a:t>Третій рівень</a:t>
            </a:r>
          </a:p>
          <a:p>
            <a:pPr lvl="3"/>
            <a:r>
              <a:rPr lang="uk-UA"/>
              <a:t>Четвертий рівень</a:t>
            </a:r>
          </a:p>
          <a:p>
            <a:pPr lvl="4"/>
            <a:r>
              <a:rPr lang="uk-UA"/>
              <a:t>П’ятий рівень</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1/22/2019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141400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Лише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uk-UA"/>
              <a:t>Клацніть, щоб редагувати стиль зразка заголовка</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1/22/2019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763436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и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1/22/2019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28281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Вміст і підпис">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uk-UA"/>
              <a:t>Клацніть, щоб редагувати стиль зразка заголовка</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uk-UA"/>
              <a:t>Відредагуйте стиль зразка тексту</a:t>
            </a:r>
          </a:p>
          <a:p>
            <a:pPr lvl="1"/>
            <a:r>
              <a:rPr lang="uk-UA"/>
              <a:t>Другий рівень</a:t>
            </a:r>
          </a:p>
          <a:p>
            <a:pPr lvl="2"/>
            <a:r>
              <a:rPr lang="uk-UA"/>
              <a:t>Третій рівень</a:t>
            </a:r>
          </a:p>
          <a:p>
            <a:pPr lvl="3"/>
            <a:r>
              <a:rPr lang="uk-UA"/>
              <a:t>Четвертий рівень</a:t>
            </a:r>
          </a:p>
          <a:p>
            <a:pPr lvl="4"/>
            <a:r>
              <a:rPr lang="uk-UA"/>
              <a:t>П’ятий рівень</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uk-UA"/>
              <a:t>Відредагуйте стиль зразка тексту</a:t>
            </a:r>
          </a:p>
        </p:txBody>
      </p:sp>
      <p:sp>
        <p:nvSpPr>
          <p:cNvPr id="5" name="Date Placeholder 4"/>
          <p:cNvSpPr>
            <a:spLocks noGrp="1"/>
          </p:cNvSpPr>
          <p:nvPr>
            <p:ph type="dt" sz="half" idx="10"/>
          </p:nvPr>
        </p:nvSpPr>
        <p:spPr/>
        <p:txBody>
          <a:bodyPr/>
          <a:lstStyle/>
          <a:p>
            <a:fld id="{B61BEF0D-F0BB-DE4B-95CE-6DB70DBA9567}" type="datetimeFigureOut">
              <a:rPr lang="en-US" smtClean="0"/>
              <a:pPr/>
              <a:t>1/22/2019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477440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і підпис">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uk-UA"/>
              <a:t>Клацніть, щоб редагувати стиль зразка заголовка</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uk-UA"/>
              <a:t>Клацніть піктограму, щоб додати зображення</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uk-UA"/>
              <a:t>Відредагуйте стиль зразка тексту</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smtClean="0"/>
              <a:pPr/>
              <a:t>1/22/2019</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302615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uk-UA"/>
              <a:t>Клацніть, щоб редагувати стиль зразка заголовка</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uk-UA"/>
              <a:t>Відредагуйте стиль зразка тексту</a:t>
            </a:r>
          </a:p>
          <a:p>
            <a:pPr lvl="1"/>
            <a:r>
              <a:rPr lang="uk-UA"/>
              <a:t>Другий рівень</a:t>
            </a:r>
          </a:p>
          <a:p>
            <a:pPr lvl="2"/>
            <a:r>
              <a:rPr lang="uk-UA"/>
              <a:t>Третій рівень</a:t>
            </a:r>
          </a:p>
          <a:p>
            <a:pPr lvl="3"/>
            <a:r>
              <a:rPr lang="uk-UA"/>
              <a:t>Четвертий рівень</a:t>
            </a:r>
          </a:p>
          <a:p>
            <a:pPr lvl="4"/>
            <a:r>
              <a:rPr lang="uk-UA"/>
              <a:t>П’ятий рівень</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smtClean="0"/>
              <a:pPr/>
              <a:t>1/22/2019</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51489692"/>
      </p:ext>
    </p:extLst>
  </p:cSld>
  <p:clrMap bg1="dk1" tx1="lt1" bg2="dk2" tx2="lt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 id="2147483770" r:id="rId12"/>
    <p:sldLayoutId id="2147483771" r:id="rId13"/>
    <p:sldLayoutId id="2147483772" r:id="rId14"/>
    <p:sldLayoutId id="2147483773" r:id="rId15"/>
    <p:sldLayoutId id="2147483774" r:id="rId16"/>
    <p:sldLayoutId id="2147483775"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8.png"/><Relationship Id="rId4" Type="http://schemas.openxmlformats.org/officeDocument/2006/relationships/image" Target="../media/image1.jpeg"/><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A2E480F-7B08-4A46-A35B-2A7C35EBB6DC}"/>
              </a:ext>
            </a:extLst>
          </p:cNvPr>
          <p:cNvSpPr>
            <a:spLocks noGrp="1"/>
          </p:cNvSpPr>
          <p:nvPr>
            <p:ph type="ctrTitle"/>
          </p:nvPr>
        </p:nvSpPr>
        <p:spPr>
          <a:xfrm>
            <a:off x="639097" y="3746089"/>
            <a:ext cx="10874477" cy="1622323"/>
          </a:xfrm>
        </p:spPr>
        <p:txBody>
          <a:bodyPr>
            <a:normAutofit/>
          </a:bodyPr>
          <a:lstStyle/>
          <a:p>
            <a:pPr>
              <a:lnSpc>
                <a:spcPct val="90000"/>
              </a:lnSpc>
            </a:pPr>
            <a:br>
              <a:rPr lang="en-US" sz="3700" dirty="0">
                <a:solidFill>
                  <a:srgbClr val="C6C6C6"/>
                </a:solidFill>
                <a:effectLst/>
              </a:rPr>
            </a:br>
            <a:r>
              <a:rPr lang="en-US" sz="3700" dirty="0">
                <a:solidFill>
                  <a:srgbClr val="C6C6C6"/>
                </a:solidFill>
                <a:effectLst/>
              </a:rPr>
              <a:t>Reducing Commercial Aviation Fatalities</a:t>
            </a:r>
            <a:br>
              <a:rPr lang="en-US" sz="3700" dirty="0">
                <a:solidFill>
                  <a:srgbClr val="C6C6C6"/>
                </a:solidFill>
                <a:effectLst/>
              </a:rPr>
            </a:br>
            <a:endParaRPr lang="uk-UA" sz="3700" dirty="0">
              <a:solidFill>
                <a:srgbClr val="C6C6C6"/>
              </a:solidFill>
            </a:endParaRPr>
          </a:p>
        </p:txBody>
      </p:sp>
      <p:sp>
        <p:nvSpPr>
          <p:cNvPr id="3" name="Підзаголовок 2">
            <a:extLst>
              <a:ext uri="{FF2B5EF4-FFF2-40B4-BE49-F238E27FC236}">
                <a16:creationId xmlns:a16="http://schemas.microsoft.com/office/drawing/2014/main" id="{FFB06546-B53C-40FE-8CC2-AF04636F3537}"/>
              </a:ext>
            </a:extLst>
          </p:cNvPr>
          <p:cNvSpPr>
            <a:spLocks noGrp="1"/>
          </p:cNvSpPr>
          <p:nvPr>
            <p:ph type="subTitle" idx="1"/>
          </p:nvPr>
        </p:nvSpPr>
        <p:spPr>
          <a:xfrm>
            <a:off x="1258529" y="5368411"/>
            <a:ext cx="9694606" cy="870043"/>
          </a:xfrm>
        </p:spPr>
        <p:txBody>
          <a:bodyPr>
            <a:normAutofit/>
          </a:bodyPr>
          <a:lstStyle/>
          <a:p>
            <a:r>
              <a:rPr lang="en-US" dirty="0">
                <a:solidFill>
                  <a:srgbClr val="C6C6C6"/>
                </a:solidFill>
                <a:effectLst/>
              </a:rPr>
              <a:t>Can you tell when a pilot is heading for trouble?</a:t>
            </a:r>
          </a:p>
          <a:p>
            <a:endParaRPr lang="uk-UA" dirty="0">
              <a:solidFill>
                <a:srgbClr val="C6C6C6"/>
              </a:solidFill>
            </a:endParaRPr>
          </a:p>
        </p:txBody>
      </p:sp>
      <p:pic>
        <p:nvPicPr>
          <p:cNvPr id="7" name="Graphic 6">
            <a:extLst>
              <a:ext uri="{FF2B5EF4-FFF2-40B4-BE49-F238E27FC236}">
                <a16:creationId xmlns:a16="http://schemas.microsoft.com/office/drawing/2014/main" id="{B3C16EB2-AAFD-4AAD-BCE0-5528918105C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36412" y="932016"/>
            <a:ext cx="2506511" cy="2506511"/>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36941635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sp>
        <p:nvSpPr>
          <p:cNvPr id="11" name="Заголовок 10">
            <a:extLst>
              <a:ext uri="{FF2B5EF4-FFF2-40B4-BE49-F238E27FC236}">
                <a16:creationId xmlns:a16="http://schemas.microsoft.com/office/drawing/2014/main" id="{C64C6D2F-B1A5-45B4-826B-73C7B4C9A916}"/>
              </a:ext>
            </a:extLst>
          </p:cNvPr>
          <p:cNvSpPr>
            <a:spLocks noGrp="1"/>
          </p:cNvSpPr>
          <p:nvPr>
            <p:ph type="title"/>
          </p:nvPr>
        </p:nvSpPr>
        <p:spPr>
          <a:xfrm>
            <a:off x="1222693" y="609600"/>
            <a:ext cx="4526718" cy="1958939"/>
          </a:xfrm>
        </p:spPr>
        <p:txBody>
          <a:bodyPr>
            <a:normAutofit/>
          </a:bodyPr>
          <a:lstStyle/>
          <a:p>
            <a:r>
              <a:rPr lang="en-US" dirty="0">
                <a:solidFill>
                  <a:srgbClr val="C6C6C6"/>
                </a:solidFill>
                <a:effectLst/>
              </a:rPr>
              <a:t>Reducing Commercial Aviation Fatalities</a:t>
            </a:r>
            <a:endParaRPr lang="uk-UA" dirty="0">
              <a:solidFill>
                <a:srgbClr val="C6C6C6"/>
              </a:solidFill>
            </a:endParaRPr>
          </a:p>
        </p:txBody>
      </p:sp>
      <p:graphicFrame>
        <p:nvGraphicFramePr>
          <p:cNvPr id="6" name="Місце для вмісту 2">
            <a:extLst>
              <a:ext uri="{FF2B5EF4-FFF2-40B4-BE49-F238E27FC236}">
                <a16:creationId xmlns:a16="http://schemas.microsoft.com/office/drawing/2014/main" id="{5DA4304E-D8D2-4BAC-91A8-7993D88DB6E6}"/>
              </a:ext>
            </a:extLst>
          </p:cNvPr>
          <p:cNvGraphicFramePr>
            <a:graphicFrameLocks noGrp="1"/>
          </p:cNvGraphicFramePr>
          <p:nvPr>
            <p:ph idx="1"/>
            <p:extLst>
              <p:ext uri="{D42A27DB-BD31-4B8C-83A1-F6EECF244321}">
                <p14:modId xmlns:p14="http://schemas.microsoft.com/office/powerpoint/2010/main" val="3779943726"/>
              </p:ext>
            </p:extLst>
          </p:nvPr>
        </p:nvGraphicFramePr>
        <p:xfrm>
          <a:off x="1222693" y="2860964"/>
          <a:ext cx="9906000" cy="338743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16" name="Airplane - 4732">
            <a:hlinkClick r:id="" action="ppaction://media"/>
            <a:extLst>
              <a:ext uri="{FF2B5EF4-FFF2-40B4-BE49-F238E27FC236}">
                <a16:creationId xmlns:a16="http://schemas.microsoft.com/office/drawing/2014/main" id="{CCE2D85F-226E-456E-8AB8-8A3FC8FBBE30}"/>
              </a:ext>
            </a:extLst>
          </p:cNvPr>
          <p:cNvPicPr>
            <a:picLocks noChangeAspect="1"/>
          </p:cNvPicPr>
          <p:nvPr>
            <a:videoFile r:link="rId2"/>
            <p:extLst>
              <p:ext uri="{DAA4B4D4-6D71-4841-9C94-3DE7FCFB9230}">
                <p14:media xmlns:p14="http://schemas.microsoft.com/office/powerpoint/2010/main" r:embed="rId1"/>
              </p:ext>
            </p:extLst>
          </p:nvPr>
        </p:nvPicPr>
        <p:blipFill>
          <a:blip r:embed="rId10"/>
          <a:stretch>
            <a:fillRect/>
          </a:stretch>
        </p:blipFill>
        <p:spPr>
          <a:xfrm>
            <a:off x="6442589" y="609600"/>
            <a:ext cx="4526718" cy="2546279"/>
          </a:xfrm>
          <a:prstGeom prst="rect">
            <a:avLst/>
          </a:prstGeom>
        </p:spPr>
      </p:pic>
    </p:spTree>
    <p:extLst>
      <p:ext uri="{BB962C8B-B14F-4D97-AF65-F5344CB8AC3E}">
        <p14:creationId xmlns:p14="http://schemas.microsoft.com/office/powerpoint/2010/main" val="3488964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533"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6"/>
                </p:tgtEl>
              </p:cMediaNode>
            </p:vide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EF8982E-02F0-4D24-85CB-98DEBCC322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1C187FCE-919C-4590-AC7C-20EC1C26F9CE}"/>
              </a:ext>
            </a:extLst>
          </p:cNvPr>
          <p:cNvSpPr>
            <a:spLocks noGrp="1"/>
          </p:cNvSpPr>
          <p:nvPr>
            <p:ph type="title"/>
          </p:nvPr>
        </p:nvSpPr>
        <p:spPr>
          <a:xfrm>
            <a:off x="643192" y="609600"/>
            <a:ext cx="3643674" cy="1905000"/>
          </a:xfrm>
        </p:spPr>
        <p:txBody>
          <a:bodyPr vert="horz" lIns="91440" tIns="45720" rIns="91440" bIns="45720" rtlCol="0" anchor="ctr">
            <a:normAutofit/>
          </a:bodyPr>
          <a:lstStyle/>
          <a:p>
            <a:pPr algn="ctr"/>
            <a:r>
              <a:rPr lang="en-US" sz="2800" dirty="0">
                <a:solidFill>
                  <a:srgbClr val="C6C6C6"/>
                </a:solidFill>
              </a:rPr>
              <a:t>Real life incident story and </a:t>
            </a:r>
            <a:r>
              <a:rPr lang="en-US" sz="2800" dirty="0" err="1">
                <a:solidFill>
                  <a:srgbClr val="C6C6C6"/>
                </a:solidFill>
              </a:rPr>
              <a:t>thier</a:t>
            </a:r>
            <a:r>
              <a:rPr lang="en-US" sz="2800" dirty="0">
                <a:solidFill>
                  <a:srgbClr val="C6C6C6"/>
                </a:solidFill>
              </a:rPr>
              <a:t> statistics</a:t>
            </a:r>
          </a:p>
        </p:txBody>
      </p:sp>
      <p:sp>
        <p:nvSpPr>
          <p:cNvPr id="3" name="Місце для вмісту 2">
            <a:extLst>
              <a:ext uri="{FF2B5EF4-FFF2-40B4-BE49-F238E27FC236}">
                <a16:creationId xmlns:a16="http://schemas.microsoft.com/office/drawing/2014/main" id="{945FBC78-5C99-4D17-8550-1C0E058F89D4}"/>
              </a:ext>
            </a:extLst>
          </p:cNvPr>
          <p:cNvSpPr>
            <a:spLocks noGrp="1"/>
          </p:cNvSpPr>
          <p:nvPr>
            <p:ph sz="half" idx="1"/>
          </p:nvPr>
        </p:nvSpPr>
        <p:spPr>
          <a:xfrm>
            <a:off x="643192" y="2597204"/>
            <a:ext cx="3643674" cy="3295649"/>
          </a:xfrm>
        </p:spPr>
        <p:txBody>
          <a:bodyPr vert="horz" lIns="91440" tIns="45720" rIns="91440" bIns="45720" rtlCol="0" anchor="t">
            <a:normAutofit lnSpcReduction="10000"/>
          </a:bodyPr>
          <a:lstStyle/>
          <a:p>
            <a:pPr marL="0" indent="0" algn="ctr">
              <a:lnSpc>
                <a:spcPct val="90000"/>
              </a:lnSpc>
              <a:buNone/>
            </a:pPr>
            <a:r>
              <a:rPr lang="en-US" sz="1600" dirty="0">
                <a:solidFill>
                  <a:srgbClr val="C6C6C6"/>
                </a:solidFill>
              </a:rPr>
              <a:t>The number of fatalities in aviation accidents has been trending downwards in recent years thanks to significant safety improvements. </a:t>
            </a:r>
          </a:p>
          <a:p>
            <a:pPr marL="0" indent="0" algn="ctr">
              <a:lnSpc>
                <a:spcPct val="90000"/>
              </a:lnSpc>
              <a:buNone/>
            </a:pPr>
            <a:r>
              <a:rPr lang="en-US" sz="1600" dirty="0">
                <a:solidFill>
                  <a:srgbClr val="C6C6C6"/>
                </a:solidFill>
              </a:rPr>
              <a:t>If the EgyptAir crash is confirmed, it will be the second major disaster in 2016 after </a:t>
            </a:r>
            <a:r>
              <a:rPr lang="en-US" sz="1600" dirty="0" err="1">
                <a:solidFill>
                  <a:srgbClr val="C6C6C6"/>
                </a:solidFill>
              </a:rPr>
              <a:t>FlyDubai</a:t>
            </a:r>
            <a:r>
              <a:rPr lang="en-US" sz="1600" dirty="0">
                <a:solidFill>
                  <a:srgbClr val="C6C6C6"/>
                </a:solidFill>
              </a:rPr>
              <a:t> Flight 981 crashed in Rostov-on-Don, Russia, on March 19, killing all 62 people onboard. </a:t>
            </a:r>
          </a:p>
          <a:p>
            <a:pPr marL="0" indent="0" algn="ctr">
              <a:lnSpc>
                <a:spcPct val="90000"/>
              </a:lnSpc>
              <a:buNone/>
            </a:pPr>
            <a:r>
              <a:rPr lang="en-US" sz="1600" dirty="0">
                <a:solidFill>
                  <a:srgbClr val="C6C6C6"/>
                </a:solidFill>
              </a:rPr>
              <a:t>According to data compiled by the Aviation Safety Network, 1972 was the worst year on record for the aviation </a:t>
            </a:r>
            <a:r>
              <a:rPr lang="en-US" sz="1600" dirty="0" err="1">
                <a:solidFill>
                  <a:srgbClr val="C6C6C6"/>
                </a:solidFill>
              </a:rPr>
              <a:t>industy</a:t>
            </a:r>
            <a:r>
              <a:rPr lang="en-US" sz="1600" dirty="0">
                <a:solidFill>
                  <a:srgbClr val="C6C6C6"/>
                </a:solidFill>
              </a:rPr>
              <a:t> with 2,373 people losing their lives in accidents.</a:t>
            </a:r>
          </a:p>
        </p:txBody>
      </p:sp>
      <p:sp>
        <p:nvSpPr>
          <p:cNvPr id="20" name="Rounded Rectangle 7">
            <a:extLst>
              <a:ext uri="{FF2B5EF4-FFF2-40B4-BE49-F238E27FC236}">
                <a16:creationId xmlns:a16="http://schemas.microsoft.com/office/drawing/2014/main" id="{2CB72970-2D5B-4516-9F76-B1220A77B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0994" y="620720"/>
            <a:ext cx="6929447" cy="5272133"/>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6" name="Місце для вмісту 5" descr="Зображення, що містить знімок екрана&#10;&#10;Опис створено автоматично">
            <a:extLst>
              <a:ext uri="{FF2B5EF4-FFF2-40B4-BE49-F238E27FC236}">
                <a16:creationId xmlns:a16="http://schemas.microsoft.com/office/drawing/2014/main" id="{A83B184E-4687-471C-81F4-57AC107A6A16}"/>
              </a:ext>
            </a:extLst>
          </p:cNvPr>
          <p:cNvPicPr>
            <a:picLocks noGrp="1" noChangeAspect="1"/>
          </p:cNvPicPr>
          <p:nvPr>
            <p:ph sz="half" idx="2"/>
          </p:nvPr>
        </p:nvPicPr>
        <p:blipFill rotWithShape="1">
          <a:blip r:embed="rId2">
            <a:extLst/>
          </a:blip>
          <a:srcRect l="3046" r="3045" b="-1"/>
          <a:stretch/>
        </p:blipFill>
        <p:spPr>
          <a:xfrm>
            <a:off x="4740088" y="710801"/>
            <a:ext cx="6733668" cy="5108974"/>
          </a:xfrm>
          <a:prstGeom prst="rect">
            <a:avLst/>
          </a:prstGeom>
        </p:spPr>
      </p:pic>
    </p:spTree>
    <p:extLst>
      <p:ext uri="{BB962C8B-B14F-4D97-AF65-F5344CB8AC3E}">
        <p14:creationId xmlns:p14="http://schemas.microsoft.com/office/powerpoint/2010/main" val="3974445076"/>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11" name="Рисунок 10" descr="Зображення, що містить небо, плоский, надворі, летить&#10;&#10;Опис створено автоматично">
            <a:extLst>
              <a:ext uri="{FF2B5EF4-FFF2-40B4-BE49-F238E27FC236}">
                <a16:creationId xmlns:a16="http://schemas.microsoft.com/office/drawing/2014/main" id="{D7D809C1-9343-47E5-9C25-5486E8F19E10}"/>
              </a:ext>
            </a:extLst>
          </p:cNvPr>
          <p:cNvPicPr>
            <a:picLocks noChangeAspect="1"/>
          </p:cNvPicPr>
          <p:nvPr/>
        </p:nvPicPr>
        <p:blipFill rotWithShape="1">
          <a:blip r:embed="rId3">
            <a:duotone>
              <a:prstClr val="black"/>
              <a:schemeClr val="bg1">
                <a:tint val="45000"/>
                <a:satMod val="400000"/>
              </a:schemeClr>
            </a:duotone>
            <a:alphaModFix amt="15000"/>
            <a:extLst/>
          </a:blip>
          <a:srcRect t="15730"/>
          <a:stretch/>
        </p:blipFill>
        <p:spPr>
          <a:xfrm>
            <a:off x="20" y="10"/>
            <a:ext cx="12191980" cy="6857990"/>
          </a:xfrm>
          <a:prstGeom prst="rect">
            <a:avLst/>
          </a:prstGeom>
        </p:spPr>
      </p:pic>
      <p:sp>
        <p:nvSpPr>
          <p:cNvPr id="2" name="Заголовок 1">
            <a:extLst>
              <a:ext uri="{FF2B5EF4-FFF2-40B4-BE49-F238E27FC236}">
                <a16:creationId xmlns:a16="http://schemas.microsoft.com/office/drawing/2014/main" id="{512358E2-2BBC-441F-9ADA-C5EEC66A9DDB}"/>
              </a:ext>
            </a:extLst>
          </p:cNvPr>
          <p:cNvSpPr>
            <a:spLocks noGrp="1"/>
          </p:cNvSpPr>
          <p:nvPr>
            <p:ph type="title"/>
          </p:nvPr>
        </p:nvSpPr>
        <p:spPr>
          <a:xfrm>
            <a:off x="1141413" y="609600"/>
            <a:ext cx="9905998" cy="1905000"/>
          </a:xfrm>
        </p:spPr>
        <p:txBody>
          <a:bodyPr>
            <a:normAutofit/>
          </a:bodyPr>
          <a:lstStyle/>
          <a:p>
            <a:r>
              <a:rPr lang="en-US" dirty="0">
                <a:effectLst/>
              </a:rPr>
              <a:t>Dataset Descriptions</a:t>
            </a:r>
            <a:endParaRPr lang="uk-UA" dirty="0"/>
          </a:p>
        </p:txBody>
      </p:sp>
      <p:sp>
        <p:nvSpPr>
          <p:cNvPr id="3" name="Місце для вмісту 2">
            <a:extLst>
              <a:ext uri="{FF2B5EF4-FFF2-40B4-BE49-F238E27FC236}">
                <a16:creationId xmlns:a16="http://schemas.microsoft.com/office/drawing/2014/main" id="{45CF95C6-C076-4E7B-8FD0-CC049A3015EA}"/>
              </a:ext>
            </a:extLst>
          </p:cNvPr>
          <p:cNvSpPr>
            <a:spLocks noGrp="1"/>
          </p:cNvSpPr>
          <p:nvPr>
            <p:ph idx="1"/>
          </p:nvPr>
        </p:nvSpPr>
        <p:spPr>
          <a:xfrm>
            <a:off x="1141413" y="2666999"/>
            <a:ext cx="9905998" cy="3124201"/>
          </a:xfrm>
        </p:spPr>
        <p:txBody>
          <a:bodyPr>
            <a:normAutofit/>
          </a:bodyPr>
          <a:lstStyle/>
          <a:p>
            <a:pPr marL="0" indent="0">
              <a:buNone/>
            </a:pPr>
            <a:r>
              <a:rPr lang="en-US" dirty="0">
                <a:effectLst/>
              </a:rPr>
              <a:t>	In this dataset, you are provided with real physiological data from eighteen pilots who were subjected to various distracting events. The benchmark training set is comprised of a set of controlled experiments collected in a non-flight environment, outside of a flight simulator. The test set (abbreviated LOFT = Line Oriented Flight Training) consists of a full flight (take off, flight, and landing) in a flight simulator.</a:t>
            </a:r>
            <a:endParaRPr lang="uk-UA" dirty="0"/>
          </a:p>
        </p:txBody>
      </p:sp>
    </p:spTree>
    <p:extLst>
      <p:ext uri="{BB962C8B-B14F-4D97-AF65-F5344CB8AC3E}">
        <p14:creationId xmlns:p14="http://schemas.microsoft.com/office/powerpoint/2010/main" val="14932338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6" name="Місце для вмісту 5" descr="Зображення, що містить особа, чоловік, автомобіль, у приміщенні&#10;&#10;Опис створено автоматично">
            <a:extLst>
              <a:ext uri="{FF2B5EF4-FFF2-40B4-BE49-F238E27FC236}">
                <a16:creationId xmlns:a16="http://schemas.microsoft.com/office/drawing/2014/main" id="{8ED6F128-6F3C-4F8E-BA16-EEC8215AAAC1}"/>
              </a:ext>
            </a:extLst>
          </p:cNvPr>
          <p:cNvPicPr>
            <a:picLocks noGrp="1" noChangeAspect="1"/>
          </p:cNvPicPr>
          <p:nvPr>
            <p:ph sz="half" idx="2"/>
          </p:nvPr>
        </p:nvPicPr>
        <p:blipFill rotWithShape="1">
          <a:blip r:embed="rId3">
            <a:alphaModFix amt="15000"/>
            <a:extLst/>
          </a:blip>
          <a:srcRect t="8503" b="16497"/>
          <a:stretch/>
        </p:blipFill>
        <p:spPr>
          <a:xfrm>
            <a:off x="20" y="10"/>
            <a:ext cx="12191980" cy="6857990"/>
          </a:xfrm>
          <a:prstGeom prst="rect">
            <a:avLst/>
          </a:prstGeom>
        </p:spPr>
      </p:pic>
      <p:sp>
        <p:nvSpPr>
          <p:cNvPr id="2" name="Заголовок 1">
            <a:extLst>
              <a:ext uri="{FF2B5EF4-FFF2-40B4-BE49-F238E27FC236}">
                <a16:creationId xmlns:a16="http://schemas.microsoft.com/office/drawing/2014/main" id="{AB299464-C3A4-4D4A-9A8B-1E58D2D28138}"/>
              </a:ext>
            </a:extLst>
          </p:cNvPr>
          <p:cNvSpPr>
            <a:spLocks noGrp="1"/>
          </p:cNvSpPr>
          <p:nvPr>
            <p:ph type="title"/>
          </p:nvPr>
        </p:nvSpPr>
        <p:spPr>
          <a:xfrm>
            <a:off x="1141413" y="609600"/>
            <a:ext cx="9905998" cy="1905000"/>
          </a:xfrm>
        </p:spPr>
        <p:txBody>
          <a:bodyPr vert="horz" lIns="91440" tIns="45720" rIns="91440" bIns="45720" rtlCol="0" anchor="ctr">
            <a:normAutofit/>
          </a:bodyPr>
          <a:lstStyle/>
          <a:p>
            <a:r>
              <a:rPr lang="en-US" dirty="0"/>
              <a:t>The pilots experienced distractions intended to induce one of the following three cognitive states:</a:t>
            </a:r>
          </a:p>
        </p:txBody>
      </p:sp>
      <p:sp>
        <p:nvSpPr>
          <p:cNvPr id="3" name="Місце для вмісту 2">
            <a:extLst>
              <a:ext uri="{FF2B5EF4-FFF2-40B4-BE49-F238E27FC236}">
                <a16:creationId xmlns:a16="http://schemas.microsoft.com/office/drawing/2014/main" id="{05FFA6E8-158D-4AC0-B2E6-6C4D1921CE06}"/>
              </a:ext>
            </a:extLst>
          </p:cNvPr>
          <p:cNvSpPr>
            <a:spLocks noGrp="1"/>
          </p:cNvSpPr>
          <p:nvPr>
            <p:ph sz="half" idx="1"/>
          </p:nvPr>
        </p:nvSpPr>
        <p:spPr>
          <a:xfrm>
            <a:off x="1141413" y="3124191"/>
            <a:ext cx="9905998" cy="3124210"/>
          </a:xfrm>
        </p:spPr>
        <p:txBody>
          <a:bodyPr vert="horz" lIns="91440" tIns="45720" rIns="91440" bIns="45720" rtlCol="0" anchor="ctr">
            <a:normAutofit/>
          </a:bodyPr>
          <a:lstStyle/>
          <a:p>
            <a:pPr>
              <a:lnSpc>
                <a:spcPct val="90000"/>
              </a:lnSpc>
            </a:pPr>
            <a:r>
              <a:rPr lang="en-US" sz="2000" dirty="0">
                <a:solidFill>
                  <a:srgbClr val="FFC000"/>
                </a:solidFill>
                <a:effectLst>
                  <a:glow rad="38100">
                    <a:schemeClr val="bg1">
                      <a:lumMod val="50000"/>
                      <a:lumOff val="50000"/>
                      <a:alpha val="20000"/>
                    </a:schemeClr>
                  </a:glow>
                </a:effectLst>
              </a:rPr>
              <a:t>Channelized Attention (CA)</a:t>
            </a:r>
            <a:r>
              <a:rPr lang="en-US" sz="2000" dirty="0">
                <a:effectLst>
                  <a:glow rad="38100">
                    <a:schemeClr val="bg1">
                      <a:lumMod val="50000"/>
                      <a:lumOff val="50000"/>
                      <a:alpha val="20000"/>
                    </a:schemeClr>
                  </a:glow>
                </a:effectLst>
              </a:rPr>
              <a:t> is, roughly speaking, the state of being focused on one task to the exclusion of all others. This is induced in benchmarking by having the subjects play an engaging puzzle-based video game.</a:t>
            </a:r>
          </a:p>
          <a:p>
            <a:pPr>
              <a:lnSpc>
                <a:spcPct val="90000"/>
              </a:lnSpc>
            </a:pPr>
            <a:r>
              <a:rPr lang="en-US" sz="2000" dirty="0">
                <a:solidFill>
                  <a:srgbClr val="FFC000"/>
                </a:solidFill>
                <a:effectLst>
                  <a:glow rad="38100">
                    <a:schemeClr val="bg1">
                      <a:lumMod val="50000"/>
                      <a:lumOff val="50000"/>
                      <a:alpha val="20000"/>
                    </a:schemeClr>
                  </a:glow>
                </a:effectLst>
              </a:rPr>
              <a:t>Diverted Attention (DA)</a:t>
            </a:r>
            <a:r>
              <a:rPr lang="en-US" sz="2000" dirty="0">
                <a:effectLst>
                  <a:glow rad="38100">
                    <a:schemeClr val="bg1">
                      <a:lumMod val="50000"/>
                      <a:lumOff val="50000"/>
                      <a:alpha val="20000"/>
                    </a:schemeClr>
                  </a:glow>
                </a:effectLst>
              </a:rPr>
              <a:t> is the state of having one’s attention diverted by actions or thought processes associated with a decision. This is induced by having the subjects perform a display monitoring task. Periodically, a math problem showed up which had to be solved before returning to the monitoring task.</a:t>
            </a:r>
          </a:p>
          <a:p>
            <a:pPr>
              <a:lnSpc>
                <a:spcPct val="90000"/>
              </a:lnSpc>
            </a:pPr>
            <a:r>
              <a:rPr lang="en-US" sz="2000" dirty="0">
                <a:solidFill>
                  <a:srgbClr val="FFC000"/>
                </a:solidFill>
                <a:effectLst>
                  <a:glow rad="38100">
                    <a:schemeClr val="bg1">
                      <a:lumMod val="50000"/>
                      <a:lumOff val="50000"/>
                      <a:alpha val="20000"/>
                    </a:schemeClr>
                  </a:glow>
                </a:effectLst>
              </a:rPr>
              <a:t>Startle/Surprise (SS)</a:t>
            </a:r>
            <a:r>
              <a:rPr lang="en-US" sz="2000" dirty="0">
                <a:effectLst>
                  <a:glow rad="38100">
                    <a:schemeClr val="bg1">
                      <a:lumMod val="50000"/>
                      <a:lumOff val="50000"/>
                      <a:alpha val="20000"/>
                    </a:schemeClr>
                  </a:glow>
                </a:effectLst>
              </a:rPr>
              <a:t> is induced by having the subjects watch movie clips with jump scares.</a:t>
            </a:r>
          </a:p>
        </p:txBody>
      </p:sp>
    </p:spTree>
    <p:extLst>
      <p:ext uri="{BB962C8B-B14F-4D97-AF65-F5344CB8AC3E}">
        <p14:creationId xmlns:p14="http://schemas.microsoft.com/office/powerpoint/2010/main" val="41088097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60F7AFC-4CDA-4CC5-96EA-F41500FA6A18}"/>
              </a:ext>
            </a:extLst>
          </p:cNvPr>
          <p:cNvSpPr>
            <a:spLocks noGrp="1"/>
          </p:cNvSpPr>
          <p:nvPr>
            <p:ph type="title"/>
          </p:nvPr>
        </p:nvSpPr>
        <p:spPr>
          <a:xfrm>
            <a:off x="609600" y="3121701"/>
            <a:ext cx="10972800" cy="1800226"/>
          </a:xfrm>
        </p:spPr>
        <p:txBody>
          <a:bodyPr vert="horz" lIns="91440" tIns="45720" rIns="91440" bIns="45720" rtlCol="0" anchor="b">
            <a:normAutofit/>
          </a:bodyPr>
          <a:lstStyle/>
          <a:p>
            <a:pPr algn="ctr" fontAlgn="base">
              <a:lnSpc>
                <a:spcPct val="90000"/>
              </a:lnSpc>
            </a:pPr>
            <a:br>
              <a:rPr lang="en-US" sz="1200" dirty="0">
                <a:effectLst>
                  <a:glow rad="38100">
                    <a:schemeClr val="bg1">
                      <a:lumMod val="65000"/>
                      <a:lumOff val="35000"/>
                      <a:alpha val="50000"/>
                    </a:schemeClr>
                  </a:glow>
                  <a:outerShdw blurRad="28575" dist="31750" dir="13200000" algn="tl" rotWithShape="0">
                    <a:srgbClr val="000000">
                      <a:alpha val="25000"/>
                    </a:srgbClr>
                  </a:outerShdw>
                </a:effectLst>
              </a:rPr>
            </a:br>
            <a:r>
              <a:rPr lang="en-US" sz="2000" dirty="0">
                <a:effectLst>
                  <a:glow rad="38100">
                    <a:schemeClr val="bg1">
                      <a:lumMod val="65000"/>
                      <a:lumOff val="35000"/>
                      <a:alpha val="50000"/>
                    </a:schemeClr>
                  </a:glow>
                  <a:outerShdw blurRad="28575" dist="31750" dir="13200000" algn="tl" rotWithShape="0">
                    <a:srgbClr val="000000">
                      <a:alpha val="25000"/>
                    </a:srgbClr>
                  </a:outerShdw>
                </a:effectLst>
              </a:rPr>
              <a:t>Data fields:</a:t>
            </a:r>
            <a:br>
              <a:rPr lang="en-US" sz="2000" dirty="0">
                <a:effectLst>
                  <a:glow rad="38100">
                    <a:schemeClr val="bg1">
                      <a:lumMod val="65000"/>
                      <a:lumOff val="35000"/>
                      <a:alpha val="50000"/>
                    </a:schemeClr>
                  </a:glow>
                  <a:outerShdw blurRad="28575" dist="31750" dir="13200000" algn="tl" rotWithShape="0">
                    <a:srgbClr val="000000">
                      <a:alpha val="25000"/>
                    </a:srgbClr>
                  </a:outerShdw>
                </a:effectLst>
              </a:rPr>
            </a:br>
            <a:br>
              <a:rPr lang="en-US" sz="2000" dirty="0">
                <a:effectLst>
                  <a:glow rad="38100">
                    <a:schemeClr val="bg1">
                      <a:lumMod val="65000"/>
                      <a:lumOff val="35000"/>
                      <a:alpha val="50000"/>
                    </a:schemeClr>
                  </a:glow>
                  <a:outerShdw blurRad="28575" dist="31750" dir="13200000" algn="tl" rotWithShape="0">
                    <a:srgbClr val="000000">
                      <a:alpha val="25000"/>
                    </a:srgbClr>
                  </a:outerShdw>
                </a:effectLst>
              </a:rPr>
            </a:br>
            <a:r>
              <a:rPr lang="en-US" sz="2000" dirty="0">
                <a:effectLst>
                  <a:glow rad="38100">
                    <a:schemeClr val="bg1">
                      <a:lumMod val="65000"/>
                      <a:lumOff val="35000"/>
                      <a:alpha val="50000"/>
                    </a:schemeClr>
                  </a:glow>
                  <a:outerShdw blurRad="28575" dist="31750" dir="13200000" algn="tl" rotWithShape="0">
                    <a:srgbClr val="000000">
                      <a:alpha val="25000"/>
                    </a:srgbClr>
                  </a:outerShdw>
                </a:effectLst>
              </a:rPr>
              <a:t>Variables with the </a:t>
            </a:r>
            <a:r>
              <a:rPr lang="en-US" sz="2000" dirty="0" err="1">
                <a:effectLst>
                  <a:glow rad="38100">
                    <a:schemeClr val="bg1">
                      <a:lumMod val="65000"/>
                      <a:lumOff val="35000"/>
                      <a:alpha val="50000"/>
                    </a:schemeClr>
                  </a:glow>
                  <a:outerShdw blurRad="28575" dist="31750" dir="13200000" algn="tl" rotWithShape="0">
                    <a:srgbClr val="000000">
                      <a:alpha val="25000"/>
                    </a:srgbClr>
                  </a:outerShdw>
                </a:effectLst>
              </a:rPr>
              <a:t>eeg</a:t>
            </a:r>
            <a:r>
              <a:rPr lang="en-US" sz="2000" dirty="0">
                <a:effectLst>
                  <a:glow rad="38100">
                    <a:schemeClr val="bg1">
                      <a:lumMod val="65000"/>
                      <a:lumOff val="35000"/>
                      <a:alpha val="50000"/>
                    </a:schemeClr>
                  </a:glow>
                  <a:outerShdw blurRad="28575" dist="31750" dir="13200000" algn="tl" rotWithShape="0">
                    <a:srgbClr val="000000">
                      <a:alpha val="25000"/>
                    </a:srgbClr>
                  </a:outerShdw>
                </a:effectLst>
              </a:rPr>
              <a:t> prefix are electroencephalogram recordings.</a:t>
            </a:r>
            <a:br>
              <a:rPr lang="en-US" sz="2000" dirty="0">
                <a:effectLst>
                  <a:glow rad="38100">
                    <a:schemeClr val="bg1">
                      <a:lumMod val="65000"/>
                      <a:lumOff val="35000"/>
                      <a:alpha val="50000"/>
                    </a:schemeClr>
                  </a:glow>
                  <a:outerShdw blurRad="28575" dist="31750" dir="13200000" algn="tl" rotWithShape="0">
                    <a:srgbClr val="000000">
                      <a:alpha val="25000"/>
                    </a:srgbClr>
                  </a:outerShdw>
                </a:effectLst>
              </a:rPr>
            </a:br>
            <a:br>
              <a:rPr lang="en-US" sz="1200" dirty="0">
                <a:effectLst>
                  <a:glow rad="38100">
                    <a:schemeClr val="bg1">
                      <a:lumMod val="65000"/>
                      <a:lumOff val="35000"/>
                      <a:alpha val="50000"/>
                    </a:schemeClr>
                  </a:glow>
                  <a:outerShdw blurRad="28575" dist="31750" dir="13200000" algn="tl" rotWithShape="0">
                    <a:srgbClr val="000000">
                      <a:alpha val="25000"/>
                    </a:srgbClr>
                  </a:outerShdw>
                </a:effectLst>
              </a:rPr>
            </a:br>
            <a:r>
              <a:rPr lang="en-US" sz="1200" dirty="0">
                <a:effectLst>
                  <a:glow rad="38100">
                    <a:schemeClr val="bg1">
                      <a:lumMod val="65000"/>
                      <a:lumOff val="35000"/>
                      <a:alpha val="50000"/>
                    </a:schemeClr>
                  </a:glow>
                  <a:outerShdw blurRad="28575" dist="31750" dir="13200000" algn="tl" rotWithShape="0">
                    <a:srgbClr val="000000">
                      <a:alpha val="25000"/>
                    </a:srgbClr>
                  </a:outerShdw>
                </a:effectLst>
              </a:rPr>
              <a:t>(</a:t>
            </a:r>
            <a:r>
              <a:rPr lang="en-US" sz="1200" dirty="0">
                <a:solidFill>
                  <a:srgbClr val="FFC000"/>
                </a:solidFill>
                <a:effectLst>
                  <a:glow rad="38100">
                    <a:schemeClr val="bg1">
                      <a:lumMod val="65000"/>
                      <a:lumOff val="35000"/>
                      <a:alpha val="50000"/>
                    </a:schemeClr>
                  </a:glow>
                  <a:outerShdw blurRad="28575" dist="31750" dir="13200000" algn="tl" rotWithShape="0">
                    <a:srgbClr val="000000">
                      <a:alpha val="25000"/>
                    </a:srgbClr>
                  </a:outerShdw>
                </a:effectLst>
              </a:rPr>
              <a:t>EEG is Electroencephalography Sensor data</a:t>
            </a:r>
            <a:r>
              <a:rPr lang="en-US" sz="1200" dirty="0">
                <a:effectLst>
                  <a:glow rad="38100">
                    <a:schemeClr val="bg1">
                      <a:lumMod val="65000"/>
                      <a:lumOff val="35000"/>
                      <a:alpha val="50000"/>
                    </a:schemeClr>
                  </a:glow>
                  <a:outerShdw blurRad="28575" dist="31750" dir="13200000" algn="tl" rotWithShape="0">
                    <a:srgbClr val="000000">
                      <a:alpha val="25000"/>
                    </a:srgbClr>
                  </a:outerShdw>
                </a:effectLst>
              </a:rPr>
              <a:t>)</a:t>
            </a:r>
            <a:br>
              <a:rPr lang="en-US" altLang="uk-UA" sz="1800" dirty="0"/>
            </a:br>
            <a:br>
              <a:rPr lang="en-US" sz="1200" dirty="0">
                <a:effectLst>
                  <a:glow rad="38100">
                    <a:schemeClr val="bg1">
                      <a:lumMod val="65000"/>
                      <a:lumOff val="35000"/>
                      <a:alpha val="50000"/>
                    </a:schemeClr>
                  </a:glow>
                  <a:outerShdw blurRad="28575" dist="31750" dir="13200000" algn="tl" rotWithShape="0">
                    <a:srgbClr val="000000">
                      <a:alpha val="25000"/>
                    </a:srgbClr>
                  </a:outerShdw>
                </a:effectLst>
              </a:rPr>
            </a:br>
            <a:endParaRPr lang="en-US" sz="1200" dirty="0">
              <a:effectLst>
                <a:glow rad="38100">
                  <a:schemeClr val="bg1">
                    <a:lumMod val="65000"/>
                    <a:lumOff val="35000"/>
                    <a:alpha val="50000"/>
                  </a:schemeClr>
                </a:glow>
                <a:outerShdw blurRad="28575" dist="31750" dir="13200000" algn="tl" rotWithShape="0">
                  <a:srgbClr val="000000">
                    <a:alpha val="25000"/>
                  </a:srgbClr>
                </a:outerShdw>
              </a:effectLst>
            </a:endParaRPr>
          </a:p>
        </p:txBody>
      </p:sp>
      <p:pic>
        <p:nvPicPr>
          <p:cNvPr id="6" name="Місце для вмісту 5" descr="Зображення, що містить предмет&#10;&#10;Опис створено автоматично">
            <a:extLst>
              <a:ext uri="{FF2B5EF4-FFF2-40B4-BE49-F238E27FC236}">
                <a16:creationId xmlns:a16="http://schemas.microsoft.com/office/drawing/2014/main" id="{AB0CACF5-D7E8-4E52-B47B-8E5E8D867D5E}"/>
              </a:ext>
            </a:extLst>
          </p:cNvPr>
          <p:cNvPicPr>
            <a:picLocks noGrp="1" noChangeAspect="1"/>
          </p:cNvPicPr>
          <p:nvPr>
            <p:ph idx="1"/>
          </p:nvPr>
        </p:nvPicPr>
        <p:blipFill>
          <a:blip r:embed="rId3"/>
          <a:stretch>
            <a:fillRect/>
          </a:stretch>
        </p:blipFill>
        <p:spPr>
          <a:xfrm>
            <a:off x="1321695" y="615283"/>
            <a:ext cx="9548609" cy="2506511"/>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7" name="Прямокутник 6">
            <a:extLst>
              <a:ext uri="{FF2B5EF4-FFF2-40B4-BE49-F238E27FC236}">
                <a16:creationId xmlns:a16="http://schemas.microsoft.com/office/drawing/2014/main" id="{23DF97C7-6E1E-481D-A5E2-CAB945E956B0}"/>
              </a:ext>
            </a:extLst>
          </p:cNvPr>
          <p:cNvSpPr/>
          <p:nvPr/>
        </p:nvSpPr>
        <p:spPr>
          <a:xfrm>
            <a:off x="609599" y="4642279"/>
            <a:ext cx="10972799" cy="1600438"/>
          </a:xfrm>
          <a:prstGeom prst="rect">
            <a:avLst/>
          </a:prstGeom>
        </p:spPr>
        <p:txBody>
          <a:bodyPr wrap="square">
            <a:spAutoFit/>
          </a:bodyPr>
          <a:lstStyle/>
          <a:p>
            <a:r>
              <a:rPr lang="en-US" altLang="uk-UA" sz="1400" dirty="0">
                <a:solidFill>
                  <a:srgbClr val="C6C6C6"/>
                </a:solidFill>
              </a:rPr>
              <a:t>Each sensor operated at a sample rate of 256 Hz. Please note that since this is physiological data from real people, there will be noise and artifacts in the data.</a:t>
            </a:r>
          </a:p>
          <a:p>
            <a:br>
              <a:rPr lang="en-US" altLang="uk-UA" sz="1400" dirty="0">
                <a:solidFill>
                  <a:srgbClr val="C6C6C6"/>
                </a:solidFill>
              </a:rPr>
            </a:br>
            <a:r>
              <a:rPr lang="en-US" altLang="uk-UA" sz="1400" dirty="0">
                <a:solidFill>
                  <a:srgbClr val="C6C6C6"/>
                </a:solidFill>
              </a:rPr>
              <a:t>For each experiment, a pair of pilots (each with its own crew id) was recorded over time and subjected to the CA, DA, or SS cognitive states. The training set contains three experiments (one for each state) in which the pilots experienced just one of the states. For example, in the experiment = CA, the pilots were either in a baseline state (no event) or the CA state. </a:t>
            </a:r>
            <a:br>
              <a:rPr lang="en-US" altLang="uk-UA" sz="1400" dirty="0">
                <a:solidFill>
                  <a:srgbClr val="C6C6C6"/>
                </a:solidFill>
              </a:rPr>
            </a:br>
            <a:endParaRPr lang="uk-UA" sz="1400" dirty="0">
              <a:solidFill>
                <a:srgbClr val="C6C6C6"/>
              </a:solidFill>
            </a:endParaRPr>
          </a:p>
        </p:txBody>
      </p:sp>
    </p:spTree>
    <p:extLst>
      <p:ext uri="{BB962C8B-B14F-4D97-AF65-F5344CB8AC3E}">
        <p14:creationId xmlns:p14="http://schemas.microsoft.com/office/powerpoint/2010/main" val="62601276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Сітчаста">
  <a:themeElements>
    <a:clrScheme name="Сітчаста">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Сітчаста">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Сітчаста">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otalTime>8</TotalTime>
  <Words>382</Words>
  <Application>Microsoft Office PowerPoint</Application>
  <PresentationFormat>Широкий екран</PresentationFormat>
  <Paragraphs>20</Paragraphs>
  <Slides>6</Slides>
  <Notes>0</Notes>
  <HiddenSlides>0</HiddenSlides>
  <MMClips>1</MMClips>
  <ScaleCrop>false</ScaleCrop>
  <HeadingPairs>
    <vt:vector size="6" baseType="variant">
      <vt:variant>
        <vt:lpstr>Використані шрифти</vt:lpstr>
      </vt:variant>
      <vt:variant>
        <vt:i4>2</vt:i4>
      </vt:variant>
      <vt:variant>
        <vt:lpstr>Тема</vt:lpstr>
      </vt:variant>
      <vt:variant>
        <vt:i4>1</vt:i4>
      </vt:variant>
      <vt:variant>
        <vt:lpstr>Заголовки слайдів</vt:lpstr>
      </vt:variant>
      <vt:variant>
        <vt:i4>6</vt:i4>
      </vt:variant>
    </vt:vector>
  </HeadingPairs>
  <TitlesOfParts>
    <vt:vector size="9" baseType="lpstr">
      <vt:lpstr>Arial</vt:lpstr>
      <vt:lpstr>Century Gothic</vt:lpstr>
      <vt:lpstr>Сітчаста</vt:lpstr>
      <vt:lpstr> Reducing Commercial Aviation Fatalities </vt:lpstr>
      <vt:lpstr>Reducing Commercial Aviation Fatalities</vt:lpstr>
      <vt:lpstr>Real life incident story and thier statistics</vt:lpstr>
      <vt:lpstr>Dataset Descriptions</vt:lpstr>
      <vt:lpstr>The pilots experienced distractions intended to induce one of the following three cognitive states:</vt:lpstr>
      <vt:lpstr> Data fields:  Variables with the eeg prefix are electroencephalogram recordings.  (EEG is Electroencephalography Sensor data)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Reducing Commercial Aviation Fatalities </dc:title>
  <dc:creator>Bohdan Rozhko</dc:creator>
  <cp:lastModifiedBy>Bohdan Rozhko</cp:lastModifiedBy>
  <cp:revision>2</cp:revision>
  <dcterms:created xsi:type="dcterms:W3CDTF">2019-01-22T05:17:01Z</dcterms:created>
  <dcterms:modified xsi:type="dcterms:W3CDTF">2019-01-22T05:25:13Z</dcterms:modified>
</cp:coreProperties>
</file>